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1" r:id="rId6"/>
  </p:sldIdLst>
  <p:sldSz cx="14630400" cy="8229600"/>
  <p:notesSz cx="8229600" cy="14630400"/>
  <p:embeddedFontLst>
    <p:embeddedFont>
      <p:font typeface="Prata" panose="020B0604020202020204" charset="0"/>
      <p:regular r:id="rId8"/>
    </p:embeddedFon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Manrope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3" d="100"/>
          <a:sy n="63" d="100"/>
        </p:scale>
        <p:origin x="268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1.svg>
</file>

<file path=ppt/media/image12.png>
</file>

<file path=ppt/media/image13.png>
</file>

<file path=ppt/media/image13.svg>
</file>

<file path=ppt/media/image15.svg>
</file>

<file path=ppt/media/image17.svg>
</file>

<file path=ppt/media/image19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29542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7.svg"/><Relationship Id="rId3" Type="http://schemas.openxmlformats.org/officeDocument/2006/relationships/image" Target="../media/image7.png"/><Relationship Id="rId7" Type="http://schemas.openxmlformats.org/officeDocument/2006/relationships/image" Target="../media/image11.svg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.png"/><Relationship Id="rId11" Type="http://schemas.openxmlformats.org/officeDocument/2006/relationships/image" Target="../media/image15.svg"/><Relationship Id="rId5" Type="http://schemas.openxmlformats.org/officeDocument/2006/relationships/image" Target="../media/image9.svg"/><Relationship Id="rId15" Type="http://schemas.openxmlformats.org/officeDocument/2006/relationships/image" Target="../media/image19.svg"/><Relationship Id="rId10" Type="http://schemas.openxmlformats.org/officeDocument/2006/relationships/image" Target="../media/image11.png"/><Relationship Id="rId4" Type="http://schemas.openxmlformats.org/officeDocument/2006/relationships/image" Target="../media/image8.png"/><Relationship Id="rId9" Type="http://schemas.openxmlformats.org/officeDocument/2006/relationships/image" Target="../media/image13.svg"/><Relationship Id="rId1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18955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Intelligent Data Extraction from Complex Business Reports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336018"/>
            <a:ext cx="7556421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AI-Powered Solution for Automated Document Understanding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384840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Transforming how enterprises handle document processing through cutting-edge artificial intelligence and computer vision technology.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1045" y="582335"/>
            <a:ext cx="12174498" cy="661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The Challenge: Manual Data Extraction at Scale</a:t>
            </a:r>
            <a:endParaRPr lang="en-US" sz="4150" dirty="0"/>
          </a:p>
        </p:txBody>
      </p:sp>
      <p:sp>
        <p:nvSpPr>
          <p:cNvPr id="3" name="Text 1"/>
          <p:cNvSpPr/>
          <p:nvPr/>
        </p:nvSpPr>
        <p:spPr>
          <a:xfrm>
            <a:off x="741045" y="1773198"/>
            <a:ext cx="3175873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50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The Reality Today</a:t>
            </a:r>
            <a:endParaRPr lang="en-US" sz="2500" dirty="0"/>
          </a:p>
        </p:txBody>
      </p:sp>
      <p:sp>
        <p:nvSpPr>
          <p:cNvPr id="4" name="Text 2"/>
          <p:cNvSpPr/>
          <p:nvPr/>
        </p:nvSpPr>
        <p:spPr>
          <a:xfrm>
            <a:off x="741045" y="2381726"/>
            <a:ext cx="6315908" cy="13544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Enterprises across industries face critical bottlenecks in document processing. Over 80% of companies still rely on manual data extraction from PDFs, creating significant operational inefficiencies.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741045" y="3926681"/>
            <a:ext cx="6315908" cy="338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Thousands of hours lost to manual PDF data entry annually</a:t>
            </a:r>
            <a:endParaRPr lang="en-US" sz="1650" dirty="0"/>
          </a:p>
        </p:txBody>
      </p:sp>
      <p:sp>
        <p:nvSpPr>
          <p:cNvPr id="6" name="Text 4"/>
          <p:cNvSpPr/>
          <p:nvPr/>
        </p:nvSpPr>
        <p:spPr>
          <a:xfrm>
            <a:off x="741045" y="4339352"/>
            <a:ext cx="6315908" cy="338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Traditional OCR fails on charts, tables, and complex layouts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741045" y="4752023"/>
            <a:ext cx="6315908" cy="6772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Data integrity compromised by duplicates and format inconsistencies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741045" y="5503307"/>
            <a:ext cx="6315908" cy="6772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No unified platform for comprehensive document understanding</a:t>
            </a:r>
            <a:endParaRPr lang="en-US" sz="1650" dirty="0"/>
          </a:p>
        </p:txBody>
      </p:sp>
      <p:sp>
        <p:nvSpPr>
          <p:cNvPr id="9" name="Text 7"/>
          <p:cNvSpPr/>
          <p:nvPr/>
        </p:nvSpPr>
        <p:spPr>
          <a:xfrm>
            <a:off x="7581067" y="1773198"/>
            <a:ext cx="3199924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50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The Business Impact</a:t>
            </a:r>
            <a:endParaRPr lang="en-US" sz="2500" dirty="0"/>
          </a:p>
        </p:txBody>
      </p:sp>
      <p:sp>
        <p:nvSpPr>
          <p:cNvPr id="10" name="Text 8"/>
          <p:cNvSpPr/>
          <p:nvPr/>
        </p:nvSpPr>
        <p:spPr>
          <a:xfrm>
            <a:off x="7581067" y="2514005"/>
            <a:ext cx="3025616" cy="698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US" sz="550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80%</a:t>
            </a:r>
            <a:endParaRPr lang="en-US" sz="5500" dirty="0"/>
          </a:p>
        </p:txBody>
      </p:sp>
      <p:sp>
        <p:nvSpPr>
          <p:cNvPr id="11" name="Text 9"/>
          <p:cNvSpPr/>
          <p:nvPr/>
        </p:nvSpPr>
        <p:spPr>
          <a:xfrm>
            <a:off x="7770495" y="3477220"/>
            <a:ext cx="2646640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05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Manual Processing</a:t>
            </a:r>
            <a:endParaRPr lang="en-US" sz="2050" dirty="0"/>
          </a:p>
        </p:txBody>
      </p:sp>
      <p:sp>
        <p:nvSpPr>
          <p:cNvPr id="12" name="Text 10"/>
          <p:cNvSpPr/>
          <p:nvPr/>
        </p:nvSpPr>
        <p:spPr>
          <a:xfrm>
            <a:off x="7581067" y="4019669"/>
            <a:ext cx="3025616" cy="6772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16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Enterprises still using manual extraction</a:t>
            </a:r>
            <a:endParaRPr lang="en-US" sz="1650" dirty="0"/>
          </a:p>
        </p:txBody>
      </p:sp>
      <p:sp>
        <p:nvSpPr>
          <p:cNvPr id="13" name="Text 11"/>
          <p:cNvSpPr/>
          <p:nvPr/>
        </p:nvSpPr>
        <p:spPr>
          <a:xfrm>
            <a:off x="10871240" y="2514005"/>
            <a:ext cx="3025735" cy="698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US" sz="550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40%</a:t>
            </a:r>
            <a:endParaRPr lang="en-US" sz="5500" dirty="0"/>
          </a:p>
        </p:txBody>
      </p:sp>
      <p:sp>
        <p:nvSpPr>
          <p:cNvPr id="14" name="Text 12"/>
          <p:cNvSpPr/>
          <p:nvPr/>
        </p:nvSpPr>
        <p:spPr>
          <a:xfrm>
            <a:off x="11060787" y="3477220"/>
            <a:ext cx="2646640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05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Error Rate</a:t>
            </a:r>
            <a:endParaRPr lang="en-US" sz="2050" dirty="0"/>
          </a:p>
        </p:txBody>
      </p:sp>
      <p:sp>
        <p:nvSpPr>
          <p:cNvPr id="15" name="Text 13"/>
          <p:cNvSpPr/>
          <p:nvPr/>
        </p:nvSpPr>
        <p:spPr>
          <a:xfrm>
            <a:off x="10871240" y="4019669"/>
            <a:ext cx="3025735" cy="6772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16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Average human error in data entry</a:t>
            </a:r>
            <a:endParaRPr lang="en-US" sz="1650" dirty="0"/>
          </a:p>
        </p:txBody>
      </p:sp>
      <p:sp>
        <p:nvSpPr>
          <p:cNvPr id="16" name="Text 14"/>
          <p:cNvSpPr/>
          <p:nvPr/>
        </p:nvSpPr>
        <p:spPr>
          <a:xfrm>
            <a:off x="9226153" y="5226129"/>
            <a:ext cx="3025616" cy="698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US" sz="550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90%</a:t>
            </a:r>
            <a:endParaRPr lang="en-US" sz="5500" dirty="0"/>
          </a:p>
        </p:txBody>
      </p:sp>
      <p:sp>
        <p:nvSpPr>
          <p:cNvPr id="17" name="Text 15"/>
          <p:cNvSpPr/>
          <p:nvPr/>
        </p:nvSpPr>
        <p:spPr>
          <a:xfrm>
            <a:off x="9415582" y="6189345"/>
            <a:ext cx="2646640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05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Time Wasted</a:t>
            </a:r>
            <a:endParaRPr lang="en-US" sz="2050" dirty="0"/>
          </a:p>
        </p:txBody>
      </p:sp>
      <p:sp>
        <p:nvSpPr>
          <p:cNvPr id="18" name="Text 16"/>
          <p:cNvSpPr/>
          <p:nvPr/>
        </p:nvSpPr>
        <p:spPr>
          <a:xfrm>
            <a:off x="9226153" y="6731794"/>
            <a:ext cx="3025616" cy="6772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16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Reduction potential with automation</a:t>
            </a:r>
            <a:endParaRPr lang="en-US" sz="16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4726" y="522208"/>
            <a:ext cx="10673239" cy="5935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0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Our Solution: 5-Layer Intelligence Architecture</a:t>
            </a:r>
            <a:endParaRPr lang="en-US" sz="3700" dirty="0"/>
          </a:p>
        </p:txBody>
      </p:sp>
      <p:sp>
        <p:nvSpPr>
          <p:cNvPr id="3" name="Text 1"/>
          <p:cNvSpPr/>
          <p:nvPr/>
        </p:nvSpPr>
        <p:spPr>
          <a:xfrm>
            <a:off x="664726" y="1495544"/>
            <a:ext cx="13300948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An end-to-end automated pipeline that transforms complex documents into actionable data with unprecedented accuracy and speed.</a:t>
            </a:r>
            <a:endParaRPr lang="en-US" sz="14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726" y="2012990"/>
            <a:ext cx="949643" cy="1139547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804273" y="2202894"/>
            <a:ext cx="2827377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Layer 1: Input Processing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1804273" y="2613541"/>
            <a:ext cx="12161401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PDF and image upload with multi-page document support</a:t>
            </a:r>
            <a:endParaRPr lang="en-US" sz="14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726" y="3152537"/>
            <a:ext cx="949643" cy="1139547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804273" y="3342442"/>
            <a:ext cx="2598182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Layer 2: Preprocessing</a:t>
            </a:r>
            <a:endParaRPr lang="en-US" sz="1850" dirty="0"/>
          </a:p>
        </p:txBody>
      </p:sp>
      <p:sp>
        <p:nvSpPr>
          <p:cNvPr id="9" name="Text 5"/>
          <p:cNvSpPr/>
          <p:nvPr/>
        </p:nvSpPr>
        <p:spPr>
          <a:xfrm>
            <a:off x="1804273" y="3753088"/>
            <a:ext cx="12161401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Advanced image enhancement, OCR with Tesseract, intelligent detection</a:t>
            </a:r>
            <a:endParaRPr lang="en-US" sz="14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4726" y="4292084"/>
            <a:ext cx="949643" cy="1139547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804273" y="4481989"/>
            <a:ext cx="2608064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Layer 3: AI Intelligence</a:t>
            </a:r>
            <a:endParaRPr lang="en-US" sz="1850" dirty="0"/>
          </a:p>
        </p:txBody>
      </p:sp>
      <p:sp>
        <p:nvSpPr>
          <p:cNvPr id="12" name="Text 7"/>
          <p:cNvSpPr/>
          <p:nvPr/>
        </p:nvSpPr>
        <p:spPr>
          <a:xfrm>
            <a:off x="1804273" y="4892635"/>
            <a:ext cx="12161401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Table detection, chart recognition, contextual understanding, validation</a:t>
            </a:r>
            <a:endParaRPr lang="en-US" sz="14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4726" y="5431631"/>
            <a:ext cx="949643" cy="1139547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804273" y="5621536"/>
            <a:ext cx="3130391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Layer 4: Output Generation</a:t>
            </a:r>
            <a:endParaRPr lang="en-US" sz="1850" dirty="0"/>
          </a:p>
        </p:txBody>
      </p:sp>
      <p:sp>
        <p:nvSpPr>
          <p:cNvPr id="15" name="Text 9"/>
          <p:cNvSpPr/>
          <p:nvPr/>
        </p:nvSpPr>
        <p:spPr>
          <a:xfrm>
            <a:off x="1804273" y="6032183"/>
            <a:ext cx="12161401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Multi-format export (CSV, XLSX, JSON) with automated insights</a:t>
            </a:r>
            <a:endParaRPr lang="en-US" sz="1450" dirty="0"/>
          </a:p>
        </p:txBody>
      </p:sp>
      <p:pic>
        <p:nvPicPr>
          <p:cNvPr id="16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4726" y="6571178"/>
            <a:ext cx="949643" cy="1139547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1804273" y="6761083"/>
            <a:ext cx="3056334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Layer 5: Quality Assurance</a:t>
            </a:r>
            <a:endParaRPr lang="en-US" sz="1850" dirty="0"/>
          </a:p>
        </p:txBody>
      </p:sp>
      <p:sp>
        <p:nvSpPr>
          <p:cNvPr id="18" name="Text 11"/>
          <p:cNvSpPr/>
          <p:nvPr/>
        </p:nvSpPr>
        <p:spPr>
          <a:xfrm>
            <a:off x="1804273" y="7171730"/>
            <a:ext cx="12161401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Anomaly detection, data quality scoring, validation engine</a:t>
            </a:r>
            <a:endParaRPr lang="en-US" sz="14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102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81224" y="388739"/>
            <a:ext cx="4737140" cy="441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750" dirty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Comprehensive Feature Set</a:t>
            </a:r>
            <a:endParaRPr lang="en-US" sz="2750" dirty="0"/>
          </a:p>
        </p:txBody>
      </p:sp>
      <p:sp>
        <p:nvSpPr>
          <p:cNvPr id="4" name="Text 1"/>
          <p:cNvSpPr/>
          <p:nvPr/>
        </p:nvSpPr>
        <p:spPr>
          <a:xfrm>
            <a:off x="5981224" y="1042630"/>
            <a:ext cx="8154353" cy="226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Our platform delivers enterprise-grade capabilities that handle the full spectrum of document complexity.</a:t>
            </a:r>
            <a:endParaRPr lang="en-US" sz="1100" dirty="0"/>
          </a:p>
        </p:txBody>
      </p:sp>
      <p:sp>
        <p:nvSpPr>
          <p:cNvPr id="5" name="Shape 2"/>
          <p:cNvSpPr/>
          <p:nvPr/>
        </p:nvSpPr>
        <p:spPr>
          <a:xfrm>
            <a:off x="5981224" y="1427917"/>
            <a:ext cx="4006453" cy="1606272"/>
          </a:xfrm>
          <a:prstGeom prst="roundRect">
            <a:avLst>
              <a:gd name="adj" fmla="val 1320"/>
            </a:avLst>
          </a:prstGeom>
          <a:solidFill>
            <a:srgbClr val="404245"/>
          </a:solidFill>
          <a:ln/>
        </p:spPr>
      </p:sp>
      <p:sp>
        <p:nvSpPr>
          <p:cNvPr id="6" name="Shape 3"/>
          <p:cNvSpPr/>
          <p:nvPr/>
        </p:nvSpPr>
        <p:spPr>
          <a:xfrm>
            <a:off x="6122551" y="1569244"/>
            <a:ext cx="424101" cy="424101"/>
          </a:xfrm>
          <a:prstGeom prst="roundRect">
            <a:avLst>
              <a:gd name="adj" fmla="val 21558746"/>
            </a:avLst>
          </a:prstGeom>
          <a:solidFill>
            <a:srgbClr val="84482D"/>
          </a:solidFill>
          <a:ln/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6239113" y="1685806"/>
            <a:ext cx="190857" cy="190857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122551" y="2134672"/>
            <a:ext cx="2022634" cy="2209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Multi-Format Detection</a:t>
            </a:r>
            <a:endParaRPr lang="en-US" sz="1350" dirty="0"/>
          </a:p>
        </p:txBody>
      </p:sp>
      <p:sp>
        <p:nvSpPr>
          <p:cNvPr id="9" name="Text 5"/>
          <p:cNvSpPr/>
          <p:nvPr/>
        </p:nvSpPr>
        <p:spPr>
          <a:xfrm>
            <a:off x="6122551" y="2440424"/>
            <a:ext cx="3723799" cy="4524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FFFF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Recognizes tables, bar charts, pie charts, and line graphs with specialized algorithms for each type</a:t>
            </a:r>
            <a:endParaRPr lang="en-US" sz="1100" dirty="0"/>
          </a:p>
        </p:txBody>
      </p:sp>
      <p:sp>
        <p:nvSpPr>
          <p:cNvPr id="10" name="Shape 6"/>
          <p:cNvSpPr/>
          <p:nvPr/>
        </p:nvSpPr>
        <p:spPr>
          <a:xfrm>
            <a:off x="10129004" y="1427917"/>
            <a:ext cx="4006572" cy="1606272"/>
          </a:xfrm>
          <a:prstGeom prst="roundRect">
            <a:avLst>
              <a:gd name="adj" fmla="val 1320"/>
            </a:avLst>
          </a:prstGeom>
          <a:solidFill>
            <a:srgbClr val="404245"/>
          </a:solidFill>
          <a:ln/>
        </p:spPr>
      </p:sp>
      <p:sp>
        <p:nvSpPr>
          <p:cNvPr id="11" name="Shape 7"/>
          <p:cNvSpPr/>
          <p:nvPr/>
        </p:nvSpPr>
        <p:spPr>
          <a:xfrm>
            <a:off x="10270331" y="1569244"/>
            <a:ext cx="424101" cy="424101"/>
          </a:xfrm>
          <a:prstGeom prst="roundRect">
            <a:avLst>
              <a:gd name="adj" fmla="val 21558746"/>
            </a:avLst>
          </a:prstGeom>
          <a:solidFill>
            <a:srgbClr val="84482D"/>
          </a:solidFill>
          <a:ln/>
        </p:spPr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10386893" y="1685806"/>
            <a:ext cx="190857" cy="190857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0270331" y="2134672"/>
            <a:ext cx="1942028" cy="2209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Advanced OCR Engine</a:t>
            </a:r>
            <a:endParaRPr lang="en-US" sz="1350" dirty="0"/>
          </a:p>
        </p:txBody>
      </p:sp>
      <p:sp>
        <p:nvSpPr>
          <p:cNvPr id="14" name="Text 9"/>
          <p:cNvSpPr/>
          <p:nvPr/>
        </p:nvSpPr>
        <p:spPr>
          <a:xfrm>
            <a:off x="10270331" y="2440424"/>
            <a:ext cx="3723918" cy="4524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FFFF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Handles rotated text, noise, low-quality scans, and complex layouts with 95%+ accuracy</a:t>
            </a:r>
            <a:endParaRPr lang="en-US" sz="1100" dirty="0"/>
          </a:p>
        </p:txBody>
      </p:sp>
      <p:sp>
        <p:nvSpPr>
          <p:cNvPr id="15" name="Shape 10"/>
          <p:cNvSpPr/>
          <p:nvPr/>
        </p:nvSpPr>
        <p:spPr>
          <a:xfrm>
            <a:off x="5981224" y="3175516"/>
            <a:ext cx="8154353" cy="1380053"/>
          </a:xfrm>
          <a:prstGeom prst="roundRect">
            <a:avLst>
              <a:gd name="adj" fmla="val 1537"/>
            </a:avLst>
          </a:prstGeom>
          <a:solidFill>
            <a:srgbClr val="404245"/>
          </a:solidFill>
          <a:ln/>
        </p:spPr>
      </p:sp>
      <p:sp>
        <p:nvSpPr>
          <p:cNvPr id="16" name="Shape 11"/>
          <p:cNvSpPr/>
          <p:nvPr/>
        </p:nvSpPr>
        <p:spPr>
          <a:xfrm>
            <a:off x="6122551" y="3316843"/>
            <a:ext cx="424101" cy="424101"/>
          </a:xfrm>
          <a:prstGeom prst="roundRect">
            <a:avLst>
              <a:gd name="adj" fmla="val 21558746"/>
            </a:avLst>
          </a:prstGeom>
          <a:solidFill>
            <a:srgbClr val="84482D"/>
          </a:solidFill>
          <a:ln/>
        </p:spPr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>
            <a:off x="6239113" y="3433405"/>
            <a:ext cx="190857" cy="190857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6122551" y="3882271"/>
            <a:ext cx="1767483" cy="2209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Intelligent Validation</a:t>
            </a:r>
            <a:endParaRPr lang="en-US" sz="1350" dirty="0"/>
          </a:p>
        </p:txBody>
      </p:sp>
      <p:sp>
        <p:nvSpPr>
          <p:cNvPr id="19" name="Text 13"/>
          <p:cNvSpPr/>
          <p:nvPr/>
        </p:nvSpPr>
        <p:spPr>
          <a:xfrm>
            <a:off x="6122551" y="4188023"/>
            <a:ext cx="7871698" cy="226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FFFF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Detects duplicates, anomalies, and inconsistencies with automated data quality scoring</a:t>
            </a:r>
            <a:endParaRPr lang="en-US" sz="1100" dirty="0"/>
          </a:p>
        </p:txBody>
      </p:sp>
      <p:sp>
        <p:nvSpPr>
          <p:cNvPr id="20" name="Shape 14"/>
          <p:cNvSpPr/>
          <p:nvPr/>
        </p:nvSpPr>
        <p:spPr>
          <a:xfrm>
            <a:off x="5981224" y="4714637"/>
            <a:ext cx="4006453" cy="1606272"/>
          </a:xfrm>
          <a:prstGeom prst="roundRect">
            <a:avLst>
              <a:gd name="adj" fmla="val 1320"/>
            </a:avLst>
          </a:prstGeom>
          <a:solidFill>
            <a:srgbClr val="404245"/>
          </a:solidFill>
          <a:ln/>
        </p:spPr>
      </p:sp>
      <p:sp>
        <p:nvSpPr>
          <p:cNvPr id="21" name="Shape 15"/>
          <p:cNvSpPr/>
          <p:nvPr/>
        </p:nvSpPr>
        <p:spPr>
          <a:xfrm>
            <a:off x="6122551" y="4855964"/>
            <a:ext cx="424101" cy="424101"/>
          </a:xfrm>
          <a:prstGeom prst="roundRect">
            <a:avLst>
              <a:gd name="adj" fmla="val 21558746"/>
            </a:avLst>
          </a:prstGeom>
          <a:solidFill>
            <a:srgbClr val="84482D"/>
          </a:solidFill>
          <a:ln/>
        </p:spPr>
      </p:sp>
      <p:pic>
        <p:nvPicPr>
          <p:cNvPr id="22" name="Image 4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xmlns="" r:embed="rId11"/>
              </a:ext>
            </a:extLst>
          </a:blip>
          <a:stretch>
            <a:fillRect/>
          </a:stretch>
        </p:blipFill>
        <p:spPr>
          <a:xfrm>
            <a:off x="6239113" y="4972526"/>
            <a:ext cx="190857" cy="190857"/>
          </a:xfrm>
          <a:prstGeom prst="rect">
            <a:avLst/>
          </a:prstGeom>
        </p:spPr>
      </p:pic>
      <p:sp>
        <p:nvSpPr>
          <p:cNvPr id="23" name="Text 16"/>
          <p:cNvSpPr/>
          <p:nvPr/>
        </p:nvSpPr>
        <p:spPr>
          <a:xfrm>
            <a:off x="6122551" y="5421392"/>
            <a:ext cx="1767483" cy="2209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Insights Generation</a:t>
            </a:r>
            <a:endParaRPr lang="en-US" sz="1350" dirty="0"/>
          </a:p>
        </p:txBody>
      </p:sp>
      <p:sp>
        <p:nvSpPr>
          <p:cNvPr id="24" name="Text 17"/>
          <p:cNvSpPr/>
          <p:nvPr/>
        </p:nvSpPr>
        <p:spPr>
          <a:xfrm>
            <a:off x="6122551" y="5727144"/>
            <a:ext cx="3723799" cy="4524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FFFF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Automatic trend analysis, category identification, and statistical summaries from extracted data</a:t>
            </a:r>
            <a:endParaRPr lang="en-US" sz="1100" dirty="0"/>
          </a:p>
        </p:txBody>
      </p:sp>
      <p:sp>
        <p:nvSpPr>
          <p:cNvPr id="25" name="Shape 18"/>
          <p:cNvSpPr/>
          <p:nvPr/>
        </p:nvSpPr>
        <p:spPr>
          <a:xfrm>
            <a:off x="10129004" y="4714637"/>
            <a:ext cx="4006572" cy="1606272"/>
          </a:xfrm>
          <a:prstGeom prst="roundRect">
            <a:avLst>
              <a:gd name="adj" fmla="val 1320"/>
            </a:avLst>
          </a:prstGeom>
          <a:solidFill>
            <a:srgbClr val="404245"/>
          </a:solidFill>
          <a:ln/>
        </p:spPr>
      </p:sp>
      <p:sp>
        <p:nvSpPr>
          <p:cNvPr id="26" name="Shape 19"/>
          <p:cNvSpPr/>
          <p:nvPr/>
        </p:nvSpPr>
        <p:spPr>
          <a:xfrm>
            <a:off x="10270331" y="4855964"/>
            <a:ext cx="424101" cy="424101"/>
          </a:xfrm>
          <a:prstGeom prst="roundRect">
            <a:avLst>
              <a:gd name="adj" fmla="val 21558746"/>
            </a:avLst>
          </a:prstGeom>
          <a:solidFill>
            <a:srgbClr val="84482D"/>
          </a:solidFill>
          <a:ln/>
        </p:spPr>
      </p:sp>
      <p:pic>
        <p:nvPicPr>
          <p:cNvPr id="27" name="Image 5" descr="preencoded.png"/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xmlns="" r:embed="rId13"/>
              </a:ext>
            </a:extLst>
          </a:blip>
          <a:stretch>
            <a:fillRect/>
          </a:stretch>
        </p:blipFill>
        <p:spPr>
          <a:xfrm>
            <a:off x="10386893" y="4972526"/>
            <a:ext cx="190857" cy="190857"/>
          </a:xfrm>
          <a:prstGeom prst="rect">
            <a:avLst/>
          </a:prstGeom>
        </p:spPr>
      </p:pic>
      <p:sp>
        <p:nvSpPr>
          <p:cNvPr id="28" name="Text 20"/>
          <p:cNvSpPr/>
          <p:nvPr/>
        </p:nvSpPr>
        <p:spPr>
          <a:xfrm>
            <a:off x="10270331" y="5421392"/>
            <a:ext cx="2037040" cy="2209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Flexible Export Options</a:t>
            </a:r>
            <a:endParaRPr lang="en-US" sz="1350" dirty="0"/>
          </a:p>
        </p:txBody>
      </p:sp>
      <p:sp>
        <p:nvSpPr>
          <p:cNvPr id="29" name="Text 21"/>
          <p:cNvSpPr/>
          <p:nvPr/>
        </p:nvSpPr>
        <p:spPr>
          <a:xfrm>
            <a:off x="10270331" y="5727144"/>
            <a:ext cx="3723918" cy="4524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FFFF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Export to CSV, XLSX, or JSON with complete metadata and processing history</a:t>
            </a:r>
            <a:endParaRPr lang="en-US" sz="1100" dirty="0"/>
          </a:p>
        </p:txBody>
      </p:sp>
      <p:sp>
        <p:nvSpPr>
          <p:cNvPr id="30" name="Shape 22"/>
          <p:cNvSpPr/>
          <p:nvPr/>
        </p:nvSpPr>
        <p:spPr>
          <a:xfrm>
            <a:off x="5981224" y="6462236"/>
            <a:ext cx="8154353" cy="1380053"/>
          </a:xfrm>
          <a:prstGeom prst="roundRect">
            <a:avLst>
              <a:gd name="adj" fmla="val 1537"/>
            </a:avLst>
          </a:prstGeom>
          <a:solidFill>
            <a:srgbClr val="404245"/>
          </a:solidFill>
          <a:ln/>
        </p:spPr>
      </p:sp>
      <p:sp>
        <p:nvSpPr>
          <p:cNvPr id="31" name="Shape 23"/>
          <p:cNvSpPr/>
          <p:nvPr/>
        </p:nvSpPr>
        <p:spPr>
          <a:xfrm>
            <a:off x="6122551" y="6603563"/>
            <a:ext cx="424101" cy="424101"/>
          </a:xfrm>
          <a:prstGeom prst="roundRect">
            <a:avLst>
              <a:gd name="adj" fmla="val 21558746"/>
            </a:avLst>
          </a:prstGeom>
          <a:solidFill>
            <a:srgbClr val="84482D"/>
          </a:solidFill>
          <a:ln/>
        </p:spPr>
      </p:sp>
      <p:pic>
        <p:nvPicPr>
          <p:cNvPr id="32" name="Image 6" descr="preencoded.png"/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xmlns="" r:embed="rId15"/>
              </a:ext>
            </a:extLst>
          </a:blip>
          <a:stretch>
            <a:fillRect/>
          </a:stretch>
        </p:blipFill>
        <p:spPr>
          <a:xfrm>
            <a:off x="6239113" y="6720126"/>
            <a:ext cx="190857" cy="190857"/>
          </a:xfrm>
          <a:prstGeom prst="rect">
            <a:avLst/>
          </a:prstGeom>
        </p:spPr>
      </p:pic>
      <p:sp>
        <p:nvSpPr>
          <p:cNvPr id="33" name="Text 24"/>
          <p:cNvSpPr/>
          <p:nvPr/>
        </p:nvSpPr>
        <p:spPr>
          <a:xfrm>
            <a:off x="6122551" y="7168991"/>
            <a:ext cx="1767483" cy="2209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Batch Processing</a:t>
            </a:r>
            <a:endParaRPr lang="en-US" sz="1350" dirty="0"/>
          </a:p>
        </p:txBody>
      </p:sp>
      <p:sp>
        <p:nvSpPr>
          <p:cNvPr id="34" name="Text 25"/>
          <p:cNvSpPr/>
          <p:nvPr/>
        </p:nvSpPr>
        <p:spPr>
          <a:xfrm>
            <a:off x="6122551" y="7474744"/>
            <a:ext cx="7871698" cy="226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FFFFF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Process multiple PDFs simultaneously with parallel processing for enterprise-scale operations</a:t>
            </a:r>
            <a:endParaRPr lang="en-US" sz="11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7461" y="796528"/>
            <a:ext cx="10175915" cy="5692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 smtClean="0">
                <a:solidFill>
                  <a:srgbClr val="F2D4BA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Challenges Faced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614601" y="6932533"/>
            <a:ext cx="13355479" cy="291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600" dirty="0" smtClean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Thank You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637461" y="2226350"/>
            <a:ext cx="4330422" cy="3936563"/>
          </a:xfrm>
          <a:prstGeom prst="roundRect">
            <a:avLst>
              <a:gd name="adj" fmla="val 2787"/>
            </a:avLst>
          </a:prstGeom>
          <a:solidFill>
            <a:srgbClr val="212326"/>
          </a:solidFill>
          <a:ln w="22860">
            <a:solidFill>
              <a:srgbClr val="84482D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614601" y="2226350"/>
            <a:ext cx="91440" cy="3936563"/>
          </a:xfrm>
          <a:prstGeom prst="roundRect">
            <a:avLst>
              <a:gd name="adj" fmla="val 29879"/>
            </a:avLst>
          </a:prstGeom>
          <a:solidFill>
            <a:srgbClr val="84482D"/>
          </a:solidFill>
          <a:ln/>
        </p:spPr>
      </p:sp>
      <p:sp>
        <p:nvSpPr>
          <p:cNvPr id="6" name="Text 4"/>
          <p:cNvSpPr/>
          <p:nvPr/>
        </p:nvSpPr>
        <p:spPr>
          <a:xfrm>
            <a:off x="910947" y="2431256"/>
            <a:ext cx="2883456" cy="284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00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Table Detection Challenge</a:t>
            </a:r>
            <a:endParaRPr lang="en-US" sz="2000" dirty="0"/>
          </a:p>
        </p:txBody>
      </p:sp>
      <p:sp>
        <p:nvSpPr>
          <p:cNvPr id="7" name="Text 5"/>
          <p:cNvSpPr/>
          <p:nvPr/>
        </p:nvSpPr>
        <p:spPr>
          <a:xfrm>
            <a:off x="910947" y="2824996"/>
            <a:ext cx="3852029" cy="2199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600" b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Problem:</a:t>
            </a:r>
            <a:r>
              <a:rPr lang="en-US" sz="16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OCR text alone insufficient for complex table structures with merged cells, nested headers, and irregular formatting.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910947" y="5375077"/>
            <a:ext cx="3852029" cy="5829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endParaRPr lang="en-US" sz="1400" dirty="0"/>
          </a:p>
        </p:txBody>
      </p:sp>
      <p:sp>
        <p:nvSpPr>
          <p:cNvPr id="10" name="Shape 8"/>
          <p:cNvSpPr/>
          <p:nvPr/>
        </p:nvSpPr>
        <p:spPr>
          <a:xfrm>
            <a:off x="5149929" y="2226350"/>
            <a:ext cx="4330422" cy="3936563"/>
          </a:xfrm>
          <a:prstGeom prst="roundRect">
            <a:avLst>
              <a:gd name="adj" fmla="val 2787"/>
            </a:avLst>
          </a:prstGeom>
          <a:solidFill>
            <a:srgbClr val="212326"/>
          </a:solidFill>
          <a:ln w="22860">
            <a:solidFill>
              <a:srgbClr val="BE6841"/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5127069" y="2226350"/>
            <a:ext cx="91440" cy="3936563"/>
          </a:xfrm>
          <a:prstGeom prst="roundRect">
            <a:avLst>
              <a:gd name="adj" fmla="val 29879"/>
            </a:avLst>
          </a:prstGeom>
          <a:solidFill>
            <a:srgbClr val="BE6841"/>
          </a:solidFill>
          <a:ln/>
        </p:spPr>
      </p:sp>
      <p:sp>
        <p:nvSpPr>
          <p:cNvPr id="12" name="Text 10"/>
          <p:cNvSpPr/>
          <p:nvPr/>
        </p:nvSpPr>
        <p:spPr>
          <a:xfrm>
            <a:off x="5423416" y="2431256"/>
            <a:ext cx="2975848" cy="284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000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Chart Extraction Challenge</a:t>
            </a:r>
            <a:endParaRPr lang="en-US" sz="2000" dirty="0"/>
          </a:p>
        </p:txBody>
      </p:sp>
      <p:sp>
        <p:nvSpPr>
          <p:cNvPr id="13" name="Text 11"/>
          <p:cNvSpPr/>
          <p:nvPr/>
        </p:nvSpPr>
        <p:spPr>
          <a:xfrm>
            <a:off x="5423416" y="2824996"/>
            <a:ext cx="3852029" cy="8743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600" b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Problem:</a:t>
            </a:r>
            <a:r>
              <a:rPr lang="en-US" sz="16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Different chart types (bar, pie, line, scatter) require unique detection algorithms and data extraction methodologies.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5423416" y="5530096"/>
            <a:ext cx="3852029" cy="5829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endParaRPr lang="en-US" sz="1400" dirty="0"/>
          </a:p>
        </p:txBody>
      </p:sp>
      <p:sp>
        <p:nvSpPr>
          <p:cNvPr id="16" name="Shape 14"/>
          <p:cNvSpPr/>
          <p:nvPr/>
        </p:nvSpPr>
        <p:spPr>
          <a:xfrm>
            <a:off x="9662398" y="2226350"/>
            <a:ext cx="4330422" cy="3936563"/>
          </a:xfrm>
          <a:prstGeom prst="roundRect">
            <a:avLst>
              <a:gd name="adj" fmla="val 2787"/>
            </a:avLst>
          </a:prstGeom>
          <a:solidFill>
            <a:srgbClr val="212326"/>
          </a:solidFill>
          <a:ln w="22860">
            <a:solidFill>
              <a:srgbClr val="50352B"/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9639538" y="2226350"/>
            <a:ext cx="91440" cy="3936563"/>
          </a:xfrm>
          <a:prstGeom prst="roundRect">
            <a:avLst>
              <a:gd name="adj" fmla="val 29879"/>
            </a:avLst>
          </a:prstGeom>
          <a:solidFill>
            <a:srgbClr val="50352B"/>
          </a:solidFill>
          <a:ln/>
        </p:spPr>
      </p:sp>
      <p:sp>
        <p:nvSpPr>
          <p:cNvPr id="18" name="Text 16"/>
          <p:cNvSpPr/>
          <p:nvPr/>
        </p:nvSpPr>
        <p:spPr>
          <a:xfrm>
            <a:off x="9935885" y="2431256"/>
            <a:ext cx="2531507" cy="284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dirty="0">
                <a:solidFill>
                  <a:srgbClr val="BDA189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 Quality Challenge</a:t>
            </a:r>
            <a:endParaRPr lang="en-US" dirty="0"/>
          </a:p>
        </p:txBody>
      </p:sp>
      <p:sp>
        <p:nvSpPr>
          <p:cNvPr id="19" name="Text 17"/>
          <p:cNvSpPr/>
          <p:nvPr/>
        </p:nvSpPr>
        <p:spPr>
          <a:xfrm>
            <a:off x="9935885" y="2824996"/>
            <a:ext cx="3852029" cy="8743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600" b="1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Problem:</a:t>
            </a:r>
            <a:r>
              <a:rPr lang="en-US" sz="1600" dirty="0">
                <a:solidFill>
                  <a:srgbClr val="BDA189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OCR errors, duplicate entries, missing values, and inconsistent formatting compromise output reliability.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9935885" y="4792147"/>
            <a:ext cx="3852029" cy="5829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endParaRPr lang="en-US" sz="1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424</Words>
  <Application>Microsoft Office PowerPoint</Application>
  <PresentationFormat>Custom</PresentationFormat>
  <Paragraphs>59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Prata</vt:lpstr>
      <vt:lpstr>Calibri</vt:lpstr>
      <vt:lpstr>Manrope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Aarushi Vashisth</cp:lastModifiedBy>
  <cp:revision>4</cp:revision>
  <dcterms:created xsi:type="dcterms:W3CDTF">2025-11-21T02:56:01Z</dcterms:created>
  <dcterms:modified xsi:type="dcterms:W3CDTF">2025-11-21T03:11:53Z</dcterms:modified>
</cp:coreProperties>
</file>